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Nunito"/>
      <p:regular r:id="rId21"/>
      <p:bold r:id="rId22"/>
      <p:italic r:id="rId23"/>
      <p:boldItalic r:id="rId24"/>
    </p:embeddedFont>
    <p:embeddedFont>
      <p:font typeface="Nunito Medium"/>
      <p:regular r:id="rId25"/>
      <p:bold r:id="rId26"/>
      <p:italic r:id="rId27"/>
      <p:boldItalic r:id="rId28"/>
    </p:embeddedFont>
    <p:embeddedFont>
      <p:font typeface="Lexen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C682BE1-133E-4188-821B-486BD59CECEB}">
  <a:tblStyle styleId="{4C682BE1-133E-4188-821B-486BD59CECE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Medium-bold.fntdata"/><Relationship Id="rId25" Type="http://schemas.openxmlformats.org/officeDocument/2006/relationships/font" Target="fonts/NunitoMedium-regular.fntdata"/><Relationship Id="rId28" Type="http://schemas.openxmlformats.org/officeDocument/2006/relationships/font" Target="fonts/NunitoMedium-boldItalic.fntdata"/><Relationship Id="rId27" Type="http://schemas.openxmlformats.org/officeDocument/2006/relationships/font" Target="fonts/NunitoMedium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exen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Lexen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cdc8b8bfd6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cdc8b8bfd6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6f1fcc60c9_0_1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6f1fcc60c9_0_1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6f1fcc60c9_0_1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6f1fcc60c9_0_1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f2171a223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6f2171a223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f2171a223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6f2171a223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6f2171a223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6f2171a223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f2171a223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f2171a223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6f2171a22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6f2171a22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6f41197f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6f41197f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f2171a223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6f2171a223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6f2171a22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6f2171a22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6f2171a223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6f2171a223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6f2171a22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6f2171a22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6f1fcc60c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6f1fcc60c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nnercox1112.github.io/Folium_Visualization/" TargetMode="External"/><Relationship Id="rId4" Type="http://schemas.openxmlformats.org/officeDocument/2006/relationships/image" Target="../media/image7.png"/><Relationship Id="rId9" Type="http://schemas.openxmlformats.org/officeDocument/2006/relationships/hyperlink" Target="https://connercox1112.github.io/Folium_Visualization/" TargetMode="External"/><Relationship Id="rId5" Type="http://schemas.openxmlformats.org/officeDocument/2006/relationships/hyperlink" Target="https://connercox1112.github.io/Folium_Visualization/" TargetMode="External"/><Relationship Id="rId6" Type="http://schemas.openxmlformats.org/officeDocument/2006/relationships/image" Target="../media/image9.png"/><Relationship Id="rId7" Type="http://schemas.openxmlformats.org/officeDocument/2006/relationships/hyperlink" Target="https://connercox1112.github.io/Folium_Visualization/" TargetMode="External"/><Relationship Id="rId8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3"/>
          <p:cNvPicPr preferRelativeResize="0"/>
          <p:nvPr/>
        </p:nvPicPr>
        <p:blipFill rotWithShape="1">
          <a:blip r:embed="rId3">
            <a:alphaModFix/>
          </a:blip>
          <a:srcRect b="1632" l="0" r="0" t="0"/>
          <a:stretch/>
        </p:blipFill>
        <p:spPr>
          <a:xfrm>
            <a:off x="211875" y="2291825"/>
            <a:ext cx="8720249" cy="265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3"/>
          <p:cNvSpPr txBox="1"/>
          <p:nvPr>
            <p:ph type="ctrTitle"/>
          </p:nvPr>
        </p:nvSpPr>
        <p:spPr>
          <a:xfrm>
            <a:off x="311700" y="820850"/>
            <a:ext cx="8520600" cy="9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80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Predicting Chicago Housing Prices</a:t>
            </a:r>
            <a:endParaRPr sz="3880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0" name="Google Shape;130;p13"/>
          <p:cNvSpPr txBox="1"/>
          <p:nvPr>
            <p:ph idx="1" type="subTitle"/>
          </p:nvPr>
        </p:nvSpPr>
        <p:spPr>
          <a:xfrm>
            <a:off x="311700" y="2238800"/>
            <a:ext cx="8520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879">
                <a:solidFill>
                  <a:schemeClr val="dk2"/>
                </a:solidFill>
              </a:rPr>
              <a:t>Conner Cox, </a:t>
            </a:r>
            <a:r>
              <a:rPr lang="en" sz="1879">
                <a:solidFill>
                  <a:schemeClr val="dk2"/>
                </a:solidFill>
              </a:rPr>
              <a:t>Kelci Griffin, </a:t>
            </a:r>
            <a:r>
              <a:rPr lang="en" sz="1879">
                <a:solidFill>
                  <a:schemeClr val="dk2"/>
                </a:solidFill>
              </a:rPr>
              <a:t>Kyle Kohlmeyer, Lindsay McFadyen</a:t>
            </a:r>
            <a:endParaRPr sz="1879">
              <a:solidFill>
                <a:schemeClr val="dk2"/>
              </a:solidFill>
            </a:endParaRPr>
          </a:p>
        </p:txBody>
      </p:sp>
      <p:grpSp>
        <p:nvGrpSpPr>
          <p:cNvPr id="131" name="Google Shape;131;p13"/>
          <p:cNvGrpSpPr/>
          <p:nvPr/>
        </p:nvGrpSpPr>
        <p:grpSpPr>
          <a:xfrm>
            <a:off x="3417750" y="1661669"/>
            <a:ext cx="2308500" cy="577125"/>
            <a:chOff x="3417750" y="1661669"/>
            <a:chExt cx="2308500" cy="577125"/>
          </a:xfrm>
        </p:grpSpPr>
        <p:pic>
          <p:nvPicPr>
            <p:cNvPr id="132" name="Google Shape;132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417750" y="1661669"/>
              <a:ext cx="577125" cy="5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994875" y="1661669"/>
              <a:ext cx="577125" cy="5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4" name="Google Shape;134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72000" y="1661669"/>
              <a:ext cx="577125" cy="5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49125" y="1661669"/>
              <a:ext cx="577125" cy="5771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6" name="Google Shape;136;p13"/>
          <p:cNvSpPr/>
          <p:nvPr/>
        </p:nvSpPr>
        <p:spPr>
          <a:xfrm>
            <a:off x="136800" y="82625"/>
            <a:ext cx="8870400" cy="15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819150" y="402000"/>
            <a:ext cx="75057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Regression Class Codes</a:t>
            </a:r>
            <a:endParaRPr sz="24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2" name="Google Shape;202;p22"/>
          <p:cNvSpPr txBox="1"/>
          <p:nvPr>
            <p:ph idx="1" type="body"/>
          </p:nvPr>
        </p:nvSpPr>
        <p:spPr>
          <a:xfrm>
            <a:off x="819150" y="1202950"/>
            <a:ext cx="7505700" cy="3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One-story Residence, any age, up to 999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One-story Residence, any age, 1,000 to 1,800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One-story Residence, any age, 1,801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and over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 story  residence,  over  62  years  of  age  up  to 2,200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story residence, over 62 years of age, 2,201 to 4,9999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story residence, up to 62 years of age, and up to 2,000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story residence, up to 62 years of age, 3,801 to 4,999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 story  residence,  any  age,  5,000 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and over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Split level residence with a lower level below grade (ground level) all ages, all sizes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story residence, up to 62 years of age, 2,001 to 3,800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Individually owned townhome or row house up to 62 years of age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819150" y="385525"/>
            <a:ext cx="7505700" cy="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Random Forest Regression Model with Sq. Ft. </a:t>
            </a:r>
            <a:r>
              <a:rPr lang="en"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(Conner) </a:t>
            </a:r>
            <a:endParaRPr sz="1000"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208" name="Google Shape;208;p23"/>
          <p:cNvGraphicFramePr/>
          <p:nvPr/>
        </p:nvGraphicFramePr>
        <p:xfrm>
          <a:off x="4981225" y="1352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{4C682BE1-133E-4188-821B-486BD59CECEB}</a:tableStyleId>
              </a:tblPr>
              <a:tblGrid>
                <a:gridCol w="1632625"/>
                <a:gridCol w="1711000"/>
              </a:tblGrid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Prediction</a:t>
                      </a:r>
                      <a:endParaRPr b="1"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Actual</a:t>
                      </a:r>
                      <a:endParaRPr b="1"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$290, 539.52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$423,389.26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$395,000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$217,639.00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$205,000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$226,974.00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$206,000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$245,499.00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$218,000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$453,908.00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$275,000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$253,350.00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$235,000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$228,792.68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$214,000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$309,636.00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$450,000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$267,007.50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$212,000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9" name="Google Shape;209;p23"/>
          <p:cNvSpPr txBox="1"/>
          <p:nvPr/>
        </p:nvSpPr>
        <p:spPr>
          <a:xfrm>
            <a:off x="819150" y="1352100"/>
            <a:ext cx="30000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Limits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</a:t>
            </a: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Include only single family residences with sale prices greater than $200,000 and less than $750,000.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 Latitude, Longitude, Sale date, Building Sq. Ft.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Mean Absolute Error: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$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60,180.54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Root Mean Squared Error: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$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83,056.65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357225" y="300275"/>
            <a:ext cx="83898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Mapping Chicago Housing Price Predictions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15" name="Google Shape;215;p2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7834" t="2610"/>
          <a:stretch/>
        </p:blipFill>
        <p:spPr>
          <a:xfrm>
            <a:off x="357225" y="1003400"/>
            <a:ext cx="3678176" cy="354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4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48830" l="0" r="25827" t="0"/>
          <a:stretch/>
        </p:blipFill>
        <p:spPr>
          <a:xfrm>
            <a:off x="4122375" y="1003400"/>
            <a:ext cx="4624624" cy="1770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4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 b="9335" l="0" r="0" t="3737"/>
          <a:stretch/>
        </p:blipFill>
        <p:spPr>
          <a:xfrm>
            <a:off x="4122375" y="2857500"/>
            <a:ext cx="4624625" cy="168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/>
        </p:nvSpPr>
        <p:spPr>
          <a:xfrm>
            <a:off x="3599025" y="4588100"/>
            <a:ext cx="5148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https://connercox1112.github.io/Folium_Visualization/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819200" y="598400"/>
            <a:ext cx="36861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Outcome</a:t>
            </a:r>
            <a:endParaRPr sz="24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4" name="Google Shape;224;p25"/>
          <p:cNvSpPr txBox="1"/>
          <p:nvPr>
            <p:ph idx="1" type="body"/>
          </p:nvPr>
        </p:nvSpPr>
        <p:spPr>
          <a:xfrm>
            <a:off x="819200" y="1206800"/>
            <a:ext cx="3645300" cy="3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latin typeface="Nunito"/>
                <a:ea typeface="Nunito"/>
                <a:cs typeface="Nunito"/>
                <a:sym typeface="Nunito"/>
              </a:rPr>
              <a:t>Connor’s Random Forest Regression Model had the most accurate model to predict housing prices. </a:t>
            </a:r>
            <a:endParaRPr sz="5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0"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4800">
                <a:latin typeface="Nunito"/>
                <a:ea typeface="Nunito"/>
                <a:cs typeface="Nunito"/>
                <a:sym typeface="Nunito"/>
              </a:rPr>
              <a:t> = Sale Price </a:t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Nunito"/>
                <a:ea typeface="Nunito"/>
                <a:cs typeface="Nunito"/>
                <a:sym typeface="Nunito"/>
              </a:rPr>
              <a:t>X </a:t>
            </a:r>
            <a:r>
              <a:rPr lang="en" sz="4800">
                <a:latin typeface="Nunito"/>
                <a:ea typeface="Nunito"/>
                <a:cs typeface="Nunito"/>
                <a:sym typeface="Nunito"/>
              </a:rPr>
              <a:t>= Latitude, Longitude, Sale date, Building Sq. Ft. </a:t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Mean Absolute Error:</a:t>
            </a:r>
            <a:r>
              <a:rPr lang="en" sz="48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$</a:t>
            </a:r>
            <a:r>
              <a:rPr lang="en" sz="4800">
                <a:latin typeface="Nunito"/>
                <a:ea typeface="Nunito"/>
                <a:cs typeface="Nunito"/>
                <a:sym typeface="Nunito"/>
              </a:rPr>
              <a:t>60,180.54</a:t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Root Mean Squared Error:</a:t>
            </a:r>
            <a:r>
              <a:rPr lang="en" sz="48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$</a:t>
            </a:r>
            <a:r>
              <a:rPr lang="en" sz="4800">
                <a:latin typeface="Nunito"/>
                <a:ea typeface="Nunito"/>
                <a:cs typeface="Nunito"/>
                <a:sym typeface="Nunito"/>
              </a:rPr>
              <a:t>83,056.65</a:t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5351425" y="1206800"/>
            <a:ext cx="3162600" cy="32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The model's success can be attributed to the strategic limitation of the dataset to include only sale prices between $200,000 and $750,000 and single family residential properties. 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Additionally, the model used data from home transactions </a:t>
            </a: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occurring</a:t>
            </a: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 from 2013 to 2019. While, the other models only utilized transaction data from 2018 to 2019.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/>
          <p:nvPr>
            <p:ph type="title"/>
          </p:nvPr>
        </p:nvSpPr>
        <p:spPr>
          <a:xfrm>
            <a:off x="819200" y="845600"/>
            <a:ext cx="36861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Limitations</a:t>
            </a:r>
            <a:endParaRPr sz="24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1" name="Google Shape;231;p26"/>
          <p:cNvSpPr txBox="1"/>
          <p:nvPr>
            <p:ph idx="1" type="body"/>
          </p:nvPr>
        </p:nvSpPr>
        <p:spPr>
          <a:xfrm>
            <a:off x="819150" y="1570525"/>
            <a:ext cx="3686100" cy="28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Accuracy of sale price. 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Only one sale price per home within data set. 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Lack of variables to account for market factors.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○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Rising interest rates after pandemic. 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2" name="Google Shape;232;p26"/>
          <p:cNvSpPr txBox="1"/>
          <p:nvPr>
            <p:ph idx="2" type="body"/>
          </p:nvPr>
        </p:nvSpPr>
        <p:spPr>
          <a:xfrm>
            <a:off x="4638675" y="1614150"/>
            <a:ext cx="3686100" cy="28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Aggregate 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housing predictions by neighborhood and incorporate census demographics including income and race to identify neighborhoods at risk for lack of affordable housing and gentrification.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6"/>
          <p:cNvSpPr txBox="1"/>
          <p:nvPr>
            <p:ph type="title"/>
          </p:nvPr>
        </p:nvSpPr>
        <p:spPr>
          <a:xfrm>
            <a:off x="4638675" y="809250"/>
            <a:ext cx="36861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Recommendations</a:t>
            </a: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for Future Research</a:t>
            </a:r>
            <a:endParaRPr sz="24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4"/>
          <p:cNvPicPr preferRelativeResize="0"/>
          <p:nvPr/>
        </p:nvPicPr>
        <p:blipFill rotWithShape="1">
          <a:blip r:embed="rId3">
            <a:alphaModFix amt="51000"/>
          </a:blip>
          <a:srcRect b="0" l="0" r="9909" t="0"/>
          <a:stretch/>
        </p:blipFill>
        <p:spPr>
          <a:xfrm>
            <a:off x="203600" y="196325"/>
            <a:ext cx="8739723" cy="474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2097150" y="1563588"/>
            <a:ext cx="4949700" cy="2016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0D0D0D"/>
                </a:solidFill>
                <a:highlight>
                  <a:schemeClr val="dk1"/>
                </a:highlight>
                <a:latin typeface="Nunito"/>
                <a:ea typeface="Nunito"/>
                <a:cs typeface="Nunito"/>
                <a:sym typeface="Nunito"/>
              </a:rPr>
              <a:t>Our project aims to develop and identify the most accurate predictive model for determining residential housing prices in Chicago, leveraging available data on property features and other relevant factors. </a:t>
            </a:r>
            <a:endParaRPr b="1" sz="7200">
              <a:solidFill>
                <a:srgbClr val="0D0D0D"/>
              </a:solidFill>
              <a:highlight>
                <a:schemeClr val="dk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819150" y="533350"/>
            <a:ext cx="75057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Original Dataset idea: Scrape Zillow</a:t>
            </a:r>
            <a:endParaRPr sz="24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8" name="Google Shape;148;p15"/>
          <p:cNvSpPr txBox="1"/>
          <p:nvPr/>
        </p:nvSpPr>
        <p:spPr>
          <a:xfrm>
            <a:off x="819150" y="1267725"/>
            <a:ext cx="75057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 original plan was to scrape Zillow for the data.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First two pages were successfully scraped.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Zillow detected the Selenium Headless Browser,  pressing the button with no delay.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Zillow (correctly) identified us as a bot and locked us out of the page.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 delay was added, but class tags constantly changed as well.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Our group decided to use the Assessor’s Office data instead.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1276" y="2571750"/>
            <a:ext cx="2781725" cy="208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 rotWithShape="1">
          <a:blip r:embed="rId4">
            <a:alphaModFix/>
          </a:blip>
          <a:srcRect b="27314" l="0" r="0" t="26971"/>
          <a:stretch/>
        </p:blipFill>
        <p:spPr>
          <a:xfrm>
            <a:off x="819150" y="4117275"/>
            <a:ext cx="2290153" cy="6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819150" y="526075"/>
            <a:ext cx="75057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Data Set from the Cook County Assessor's Office</a:t>
            </a:r>
            <a:endParaRPr sz="24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013" y="3738625"/>
            <a:ext cx="2330700" cy="6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6"/>
          <p:cNvSpPr txBox="1"/>
          <p:nvPr/>
        </p:nvSpPr>
        <p:spPr>
          <a:xfrm>
            <a:off x="3578850" y="3738675"/>
            <a:ext cx="47460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Cook County Assessor’s Office. (2022). Assessor [Archived 05-11-2022] - Residential Sales Data. Cook County Assessor’s Office Data Department. </a:t>
            </a:r>
            <a:endParaRPr sz="110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938025" y="1275000"/>
            <a:ext cx="71742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Data set of residential sales used by the Cook County Assessor in the assessment of residential property values. Contains property information including: </a:t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Sale Price, Sale Date.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Property Class, Type of Residence, Apartments, Number of Units.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Wall Material, Roof Material, Rooms, Bedrooms, Basement, Half Baths.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Central Air, Porch, Attic, Fireplaces, Cathedral Ceilings, Garage Material.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Property Square Feet, Building Square Feet, Estimate (Land), Estimate (Building).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Address, Latitude, Longitude, Zip Code.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819150" y="6202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Data Cleaning</a:t>
            </a:r>
            <a:endParaRPr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819150" y="1461475"/>
            <a:ext cx="75057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There were around 2.5 million homes sold, and there was parcel data for over 30 million properties in the Cook County 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assessor's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 dataset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Some 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unnecessary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 census information was dropped directly on the 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assessors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 website before download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The parcel data was downloaded as eight 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separate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 files, and each file was inner-joined to the sold homes dataset to produce eight dataframes of joined data.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The eight data frames were then 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concatenated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 together to produce joined_data_df, which was still very large and difficult to work with. 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Additional columns were dropped and the sales were narrowed to 2018 and 2019, creating a more 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manageable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 dataset to work with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6325" y="3795875"/>
            <a:ext cx="1010276" cy="101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690750" y="458225"/>
            <a:ext cx="7488600" cy="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Logistics Classification Model </a:t>
            </a:r>
            <a:r>
              <a:rPr lang="en"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(Kyle)</a:t>
            </a: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endParaRPr sz="2400"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71" name="Google Shape;171;p18"/>
          <p:cNvGraphicFramePr/>
          <p:nvPr/>
        </p:nvGraphicFramePr>
        <p:xfrm>
          <a:off x="4506550" y="227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{4C682BE1-133E-4188-821B-486BD59CECEB}</a:tableStyleId>
              </a:tblPr>
              <a:tblGrid>
                <a:gridCol w="911825"/>
                <a:gridCol w="720325"/>
                <a:gridCol w="765925"/>
                <a:gridCol w="765925"/>
                <a:gridCol w="911825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u="sng"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Precision</a:t>
                      </a:r>
                      <a:endParaRPr b="1" sz="10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Recall</a:t>
                      </a:r>
                      <a:endParaRPr b="1" sz="10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f1-Score</a:t>
                      </a:r>
                      <a:endParaRPr b="1" sz="10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Support</a:t>
                      </a:r>
                      <a:endParaRPr b="1" sz="10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False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0.56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0.58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434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True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0.62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0.6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434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Accuracy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918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Macro Avg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918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Weighted Avg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918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2" name="Google Shape;172;p18"/>
          <p:cNvSpPr txBox="1"/>
          <p:nvPr/>
        </p:nvSpPr>
        <p:spPr>
          <a:xfrm>
            <a:off x="4506563" y="1901125"/>
            <a:ext cx="37527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Classification Report </a:t>
            </a:r>
            <a:endParaRPr b="1" sz="1200" u="sng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73" name="Google Shape;173;p18"/>
          <p:cNvCxnSpPr/>
          <p:nvPr/>
        </p:nvCxnSpPr>
        <p:spPr>
          <a:xfrm rot="10800000">
            <a:off x="4391775" y="1188625"/>
            <a:ext cx="7500" cy="324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18"/>
          <p:cNvSpPr txBox="1"/>
          <p:nvPr/>
        </p:nvSpPr>
        <p:spPr>
          <a:xfrm>
            <a:off x="4506575" y="1188625"/>
            <a:ext cx="40758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Training Data Score: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0.613</a:t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Testing Data Score: 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0.592</a:t>
            </a:r>
            <a:endParaRPr sz="1100"/>
          </a:p>
        </p:txBody>
      </p:sp>
      <p:sp>
        <p:nvSpPr>
          <p:cNvPr id="175" name="Google Shape;175;p18"/>
          <p:cNvSpPr txBox="1"/>
          <p:nvPr/>
        </p:nvSpPr>
        <p:spPr>
          <a:xfrm>
            <a:off x="690750" y="1188625"/>
            <a:ext cx="3533700" cy="32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Limits: 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Include Single Family homes 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greater than 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$100,000 and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$1,000,000.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Estimated Total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Estimated (Land) + Estimated (Building)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Price Difference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- Estimated Total 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Sale Outcome 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  Price Difference / Estimated Total 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Outcome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</a:t>
            </a: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Features: Property Class, Neighborhood Code, Town Code, Type of Residence, Basement Finish, Central Heating, Attic Type, Garage 1 Size, Garage 1 Attachment, Garage 1 Area, Porch, Use, Zip Code, Ward Number, School District Name, Nearest CTA Route Name. 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≈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785275" y="465525"/>
            <a:ext cx="7488600" cy="6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Random Forest Regression Model </a:t>
            </a:r>
            <a:r>
              <a:rPr lang="en"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(Kyle) </a:t>
            </a:r>
            <a:endParaRPr sz="10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821625" y="1188625"/>
            <a:ext cx="4384200" cy="32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Limits: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Include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homes greater than $100,000 and less than $1,000,000.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Features: Property Class, Neighborhood Code, Town Code, Type of Residence, Basement Finish, Central Heating, Attic Type, Garage 1 Size, Garage 1 Attachment, Garage 1 Area, Porch, Use, Zip Code, Ward Number, School District Name, Nearest CTA Route Name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Mean Absolute Error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$60,415.25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Root Mean Squared Error: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$84,340.18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≈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182" name="Google Shape;182;p19"/>
          <p:cNvGraphicFramePr/>
          <p:nvPr/>
        </p:nvGraphicFramePr>
        <p:xfrm>
          <a:off x="5544700" y="1413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{4C682BE1-133E-4188-821B-486BD59CECEB}</a:tableStyleId>
              </a:tblPr>
              <a:tblGrid>
                <a:gridCol w="1418275"/>
                <a:gridCol w="13109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Prediction</a:t>
                      </a:r>
                      <a:endParaRPr b="1" sz="13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Actual</a:t>
                      </a:r>
                      <a:endParaRPr b="1" sz="12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$282,450.00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$272,400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$272,765.87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$375,900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$173,076.91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$105,000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$353,301.72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$540,000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$158,834.47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$165,000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$282,161.90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$250,000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$296,925.46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$182,500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$337,399.77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$250,000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$177,397.12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$171,000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$323,175.43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$213,000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819150" y="549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Random Forest Regression Model </a:t>
            </a:r>
            <a:r>
              <a:rPr lang="en" sz="1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(Kelci)</a:t>
            </a:r>
            <a:endParaRPr sz="1400"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88" name="Google Shape;188;p20"/>
          <p:cNvGraphicFramePr/>
          <p:nvPr/>
        </p:nvGraphicFramePr>
        <p:xfrm>
          <a:off x="5247100" y="1503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{4C682BE1-133E-4188-821B-486BD59CECEB}</a:tableStyleId>
              </a:tblPr>
              <a:tblGrid>
                <a:gridCol w="1538875"/>
                <a:gridCol w="1538875"/>
              </a:tblGrid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sng">
                          <a:solidFill>
                            <a:srgbClr val="271900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Prediction</a:t>
                      </a:r>
                      <a:endParaRPr b="1" sz="1200" u="sng">
                        <a:solidFill>
                          <a:srgbClr val="271900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 u="sng">
                          <a:solidFill>
                            <a:srgbClr val="271900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Actual</a:t>
                      </a:r>
                      <a:endParaRPr b="1" sz="1200" u="sng">
                        <a:solidFill>
                          <a:srgbClr val="271900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132,696.88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145,000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542,624.24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295,000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109,249.62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89,280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150,238.30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85,000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1,319,620.64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1,481,000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796,522.75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690,000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277,728.70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215,000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447,408.91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363,000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191,476.52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487,000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583,732.35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428,000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9" name="Google Shape;189;p20"/>
          <p:cNvSpPr txBox="1"/>
          <p:nvPr/>
        </p:nvSpPr>
        <p:spPr>
          <a:xfrm>
            <a:off x="819150" y="1503550"/>
            <a:ext cx="4081500" cy="27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(&gt; $50,000)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 Features: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Bedrooms, Basements, Central Air, Half Baths, Porch, Building sq ft., Estimate (Land), Estimate (Building), Full Baths, Sale Year. Property Class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Mean Absolute Error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$</a:t>
            </a:r>
            <a:r>
              <a:rPr lang="en" sz="1300">
                <a:solidFill>
                  <a:srgbClr val="657B83"/>
                </a:solidFill>
                <a:latin typeface="Nunito Medium"/>
                <a:ea typeface="Nunito Medium"/>
                <a:cs typeface="Nunito Medium"/>
                <a:sym typeface="Nunito Medium"/>
              </a:rPr>
              <a:t>83,749.89</a:t>
            </a:r>
            <a:endParaRPr sz="1700">
              <a:solidFill>
                <a:schemeClr val="dk2"/>
              </a:solidFill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Root Mean Squared Error: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$</a:t>
            </a:r>
            <a:r>
              <a:rPr lang="en" sz="1300">
                <a:solidFill>
                  <a:srgbClr val="657B83"/>
                </a:solidFill>
                <a:latin typeface="Nunito Medium"/>
                <a:ea typeface="Nunito Medium"/>
                <a:cs typeface="Nunito Medium"/>
                <a:sym typeface="Nunito Medium"/>
              </a:rPr>
              <a:t>155,303.34</a:t>
            </a:r>
            <a:endParaRPr sz="1700">
              <a:solidFill>
                <a:schemeClr val="dk2"/>
              </a:solidFill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819150" y="486175"/>
            <a:ext cx="7505700" cy="4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Random Forest Regression Model </a:t>
            </a:r>
            <a:r>
              <a:rPr lang="en"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(Conner)</a:t>
            </a:r>
            <a:endParaRPr sz="10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95" name="Google Shape;195;p21"/>
          <p:cNvGraphicFramePr/>
          <p:nvPr/>
        </p:nvGraphicFramePr>
        <p:xfrm>
          <a:off x="5340850" y="126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{4C682BE1-133E-4188-821B-486BD59CECEB}</a:tableStyleId>
              </a:tblPr>
              <a:tblGrid>
                <a:gridCol w="1492000"/>
                <a:gridCol w="1492000"/>
              </a:tblGrid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Prediction</a:t>
                      </a:r>
                      <a:endParaRPr b="1"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Actual</a:t>
                      </a:r>
                      <a:endParaRPr b="1"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$291,515.00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$383,540.00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$395,000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$213,048.00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$205,000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$221,740.00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$206,000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$230,789.00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$218,000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$450,875.00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$275,000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$269,368.00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$235,000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$228,414.85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$214,000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$358,235.00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$450,000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$285,290.00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$212,000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6" name="Google Shape;196;p21"/>
          <p:cNvSpPr txBox="1"/>
          <p:nvPr/>
        </p:nvSpPr>
        <p:spPr>
          <a:xfrm>
            <a:off x="819150" y="1266575"/>
            <a:ext cx="4086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Limits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</a:t>
            </a: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Include only single family homes with sale prices greater than $200,000 and less than $750,000.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 Latitude, Longitude, Sale date.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Mean Absolute Error: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$70,742.08</a:t>
            </a:r>
            <a:endParaRPr sz="1200">
              <a:solidFill>
                <a:srgbClr val="233A4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33A4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Root Mean Squared Error: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$97,432.49</a:t>
            </a:r>
            <a:endParaRPr sz="1200">
              <a:solidFill>
                <a:srgbClr val="233A4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33A44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